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402" r:id="rId3"/>
    <p:sldId id="403" r:id="rId4"/>
    <p:sldId id="404" r:id="rId5"/>
    <p:sldId id="420" r:id="rId6"/>
    <p:sldId id="422" r:id="rId7"/>
    <p:sldId id="423" r:id="rId8"/>
    <p:sldId id="424" r:id="rId9"/>
    <p:sldId id="425" r:id="rId10"/>
    <p:sldId id="426" r:id="rId11"/>
    <p:sldId id="427" r:id="rId12"/>
    <p:sldId id="428" r:id="rId13"/>
    <p:sldId id="408" r:id="rId14"/>
    <p:sldId id="429" r:id="rId15"/>
    <p:sldId id="419" r:id="rId16"/>
    <p:sldId id="430" r:id="rId17"/>
    <p:sldId id="431" r:id="rId18"/>
    <p:sldId id="432" r:id="rId19"/>
    <p:sldId id="433" r:id="rId20"/>
    <p:sldId id="434" r:id="rId21"/>
    <p:sldId id="418" r:id="rId22"/>
    <p:sldId id="410" r:id="rId23"/>
    <p:sldId id="435" r:id="rId24"/>
    <p:sldId id="436" r:id="rId25"/>
    <p:sldId id="437" r:id="rId26"/>
    <p:sldId id="412" r:id="rId27"/>
    <p:sldId id="413" r:id="rId28"/>
    <p:sldId id="414" r:id="rId29"/>
    <p:sldId id="438" r:id="rId30"/>
    <p:sldId id="439" r:id="rId31"/>
    <p:sldId id="440" r:id="rId32"/>
    <p:sldId id="441" r:id="rId33"/>
    <p:sldId id="416" r:id="rId34"/>
    <p:sldId id="400" r:id="rId35"/>
    <p:sldId id="399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04"/>
            <p14:sldId id="420"/>
          </p14:sldIdLst>
        </p14:section>
        <p14:section name="Front-End Development Module" id="{28A1D028-F731-40C8-9BC5-8DEF1711B5A0}">
          <p14:sldIdLst>
            <p14:sldId id="422"/>
            <p14:sldId id="423"/>
            <p14:sldId id="424"/>
            <p14:sldId id="425"/>
          </p14:sldIdLst>
        </p14:section>
        <p14:section name="Course Program" id="{A96F6CA9-F923-4DBD-87E4-AF4DC21056C4}">
          <p14:sldIdLst>
            <p14:sldId id="426"/>
            <p14:sldId id="427"/>
            <p14:sldId id="428"/>
          </p14:sldIdLst>
        </p14:section>
        <p14:section name="Trainers" id="{49EB9BED-3D2B-42CE-82C1-119E8364C41F}">
          <p14:sldIdLst>
            <p14:sldId id="408"/>
            <p14:sldId id="429"/>
            <p14:sldId id="419"/>
          </p14:sldIdLst>
        </p14:section>
        <p14:section name="Details" id="{B92FF35D-3A52-4DB6-B6D2-FF2710DC6A89}">
          <p14:sldIdLst>
            <p14:sldId id="430"/>
            <p14:sldId id="431"/>
            <p14:sldId id="432"/>
            <p14:sldId id="433"/>
            <p14:sldId id="434"/>
          </p14:sldIdLst>
        </p14:section>
        <p14:section name="Evaluation and Exams" id="{D1F5D419-28A6-4122-BA6E-0EDF48DB2954}">
          <p14:sldIdLst>
            <p14:sldId id="418"/>
            <p14:sldId id="410"/>
            <p14:sldId id="435"/>
            <p14:sldId id="436"/>
            <p14:sldId id="437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38"/>
            <p14:sldId id="439"/>
            <p14:sldId id="440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859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36506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5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25.xml"/><Relationship Id="rId3" Type="http://schemas.openxmlformats.org/officeDocument/2006/relationships/slide" Target="slide5.xml"/><Relationship Id="rId7" Type="http://schemas.openxmlformats.org/officeDocument/2006/relationships/slide" Target="slide12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5.png"/><Relationship Id="rId10" Type="http://schemas.openxmlformats.org/officeDocument/2006/relationships/slide" Target="slide20.xml"/><Relationship Id="rId4" Type="http://schemas.openxmlformats.org/officeDocument/2006/relationships/image" Target="../media/image12.jpeg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10/php-web-development-basics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hyperlink" Target="https://softuni.bg/courses/web-fundamentals-html5" TargetMode="External"/><Relationship Id="rId9" Type="http://schemas.openxmlformats.org/officeDocument/2006/relationships/hyperlink" Target="https://www.facebook.com/groups/front.end.sept.2017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softuni.bg/courses/web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" TargetMode="External"/><Relationship Id="rId2" Type="http://schemas.openxmlformats.org/officeDocument/2006/relationships/hyperlink" Target="http://www.w3schools.com/ht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hyperlink" Target="https://www.codecademy.com/learn/learn-html-css" TargetMode="External"/><Relationship Id="rId4" Type="http://schemas.openxmlformats.org/officeDocument/2006/relationships/hyperlink" Target="http://css-trick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s://atom.io/" TargetMode="External"/><Relationship Id="rId18" Type="http://schemas.openxmlformats.org/officeDocument/2006/relationships/image" Target="../media/image76.png"/><Relationship Id="rId3" Type="http://schemas.openxmlformats.org/officeDocument/2006/relationships/hyperlink" Target="https://www.jetbrains.com/webstorm/" TargetMode="External"/><Relationship Id="rId7" Type="http://schemas.openxmlformats.org/officeDocument/2006/relationships/hyperlink" Target="https://notepad-plus-plus.org/download" TargetMode="External"/><Relationship Id="rId12" Type="http://schemas.openxmlformats.org/officeDocument/2006/relationships/image" Target="../media/image73.png"/><Relationship Id="rId1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hyperlink" Target="https://www.sublimetext.com/" TargetMode="External"/><Relationship Id="rId5" Type="http://schemas.openxmlformats.org/officeDocument/2006/relationships/hyperlink" Target="https://netbeans.org/" TargetMode="External"/><Relationship Id="rId15" Type="http://schemas.openxmlformats.org/officeDocument/2006/relationships/hyperlink" Target="http://brackets.io/" TargetMode="External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hyperlink" Target="https://code.visualstudio.com/" TargetMode="External"/><Relationship Id="rId1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softuni.bg/courses/web-fundamentals" TargetMode="External"/><Relationship Id="rId7" Type="http://schemas.openxmlformats.org/officeDocument/2006/relationships/image" Target="../media/image1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4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21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Web Fundamentals</a:t>
            </a:r>
            <a:br>
              <a:rPr lang="en-US" dirty="0"/>
            </a:br>
            <a:r>
              <a:rPr lang="en-US" dirty="0"/>
              <a:t>(HTML and CSS)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3" y="1965299"/>
            <a:ext cx="4233898" cy="75887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595774"/>
            <a:ext cx="218281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2" descr="Резултат с изображение за html cs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213" y="3381987"/>
            <a:ext cx="4114634" cy="2880244"/>
          </a:xfrm>
          <a:prstGeom prst="roundRect">
            <a:avLst>
              <a:gd name="adj" fmla="val 1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49" y="3724257"/>
            <a:ext cx="1275362" cy="12753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65" y="3682567"/>
            <a:ext cx="1141120" cy="13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 bIns="72000"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 and CSS Overview </a:t>
            </a:r>
            <a:r>
              <a:rPr lang="en-US" sz="3200" dirty="0"/>
              <a:t>– HTML basic tags, basic CSS, creating simple Web pages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 Structure </a:t>
            </a:r>
            <a:r>
              <a:rPr lang="en-US" sz="3200" dirty="0"/>
              <a:t>– structural tags, header, footer, main, aside, tables, multimedia and other tags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Introduction to CSS </a:t>
            </a:r>
            <a:r>
              <a:rPr lang="en-US" sz="3200" dirty="0" smtClean="0"/>
              <a:t>– </a:t>
            </a:r>
            <a:r>
              <a:rPr lang="en-US" sz="3200" dirty="0"/>
              <a:t>basic CSS styling, CSS rules,</a:t>
            </a:r>
            <a:br>
              <a:rPr lang="en-US" sz="3200" dirty="0"/>
            </a:br>
            <a:r>
              <a:rPr lang="en-US" sz="3200" dirty="0"/>
              <a:t>selectors, pseudo-selectors, declaration, values…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 Depth </a:t>
            </a:r>
            <a:r>
              <a:rPr lang="en-US" sz="3200" dirty="0" smtClean="0"/>
              <a:t>– </a:t>
            </a:r>
            <a:r>
              <a:rPr lang="en-US" dirty="0"/>
              <a:t>Types, Values, </a:t>
            </a:r>
            <a:r>
              <a:rPr lang="en-US" dirty="0" smtClean="0"/>
              <a:t>Ranges…</a:t>
            </a:r>
            <a:endParaRPr lang="en-US" sz="3200" dirty="0" smtClean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CSS Formatting and Positioning</a:t>
            </a:r>
            <a:r>
              <a:rPr lang="en-US" sz="3200" dirty="0" smtClean="0"/>
              <a:t> </a:t>
            </a:r>
            <a:r>
              <a:rPr lang="en-US" sz="3200" dirty="0"/>
              <a:t>- styling text</a:t>
            </a:r>
            <a:br>
              <a:rPr lang="en-US" sz="3200" dirty="0"/>
            </a:br>
            <a:r>
              <a:rPr lang="en-US" sz="3200" dirty="0"/>
              <a:t>borders, backgrounds, size, margins, positioning…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Course Topics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4343400"/>
            <a:ext cx="2516198" cy="18969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059" y="2955907"/>
            <a:ext cx="1182568" cy="12166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24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Creating Landing Pages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HTML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Forms</a:t>
            </a:r>
            <a:r>
              <a:rPr lang="en-US" sz="3200" dirty="0"/>
              <a:t> and Styling – HTML controls, styling HTML forms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Responsive Design </a:t>
            </a:r>
            <a:r>
              <a:rPr lang="en-US" sz="3200" dirty="0"/>
              <a:t>– media queries, flex grid,</a:t>
            </a:r>
            <a:r>
              <a:rPr lang="bg-BG" sz="3200" dirty="0"/>
              <a:t> </a:t>
            </a:r>
            <a:r>
              <a:rPr lang="en-US" sz="3200" dirty="0"/>
              <a:t>flexible images, fonts, tables, menus...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Transitions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  <a:r>
              <a:rPr lang="en-US" sz="3200" dirty="0"/>
              <a:t> – HTML5 transitions,</a:t>
            </a:r>
            <a:br>
              <a:rPr lang="en-US" sz="3200" dirty="0"/>
            </a:br>
            <a:r>
              <a:rPr lang="en-US" sz="3200" dirty="0"/>
              <a:t>HTML5 animations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Exam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endParaRPr lang="en-US" sz="3200" dirty="0"/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Teamwork</a:t>
            </a:r>
            <a:r>
              <a:rPr lang="en-US" sz="3200" dirty="0"/>
              <a:t> Public Defenses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Topics (2)</a:t>
            </a:r>
          </a:p>
        </p:txBody>
      </p:sp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4103769"/>
            <a:ext cx="2277300" cy="21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7078" y="4038600"/>
            <a:ext cx="2238693" cy="2297346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4326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Ivaylo Dimitrov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371600"/>
            <a:ext cx="4572000" cy="4509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12" y="1973649"/>
            <a:ext cx="5638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4+ years experience in the IT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sz="2800" dirty="0" smtClean="0"/>
              <a:t>,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2800" dirty="0" smtClean="0"/>
              <a:t>      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Windows Server</a:t>
            </a:r>
            <a:r>
              <a:rPr lang="en-US" sz="2800" dirty="0" smtClean="0"/>
              <a:t>)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sz="2800" dirty="0" smtClean="0"/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FDFFFF"/>
                </a:solidFill>
              </a:rPr>
              <a:t>Student with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excellent grades </a:t>
            </a:r>
            <a:r>
              <a:rPr lang="en-US" sz="2800" dirty="0" smtClean="0">
                <a:solidFill>
                  <a:srgbClr val="FDFFFF"/>
                </a:solidFill>
              </a:rPr>
              <a:t>in Software University</a:t>
            </a:r>
          </a:p>
          <a:p>
            <a:endParaRPr lang="en-US" sz="2800" dirty="0"/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Technical Trainer </a:t>
            </a:r>
            <a:r>
              <a:rPr lang="en-US" sz="2800" dirty="0" smtClean="0">
                <a:solidFill>
                  <a:srgbClr val="FDFFFF"/>
                </a:solidFill>
              </a:rPr>
              <a:t>in Software University</a:t>
            </a:r>
            <a:endParaRPr lang="en-US" sz="2800" dirty="0">
              <a:solidFill>
                <a:srgbClr val="FD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7429597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Georgi Genov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Started as a Freelance Web Developer.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Currently a Team Leader of a PHP Team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Various personal projects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Strong skills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…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Personal Blog: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www.ggenov.eu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688" y="1600200"/>
            <a:ext cx="381744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~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50</a:t>
            </a:r>
            <a:r>
              <a:rPr lang="en-US" dirty="0" smtClean="0"/>
              <a:t> </a:t>
            </a:r>
            <a:r>
              <a:rPr lang="en-US" dirty="0"/>
              <a:t>hours (onsite + YouTube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 </a:t>
            </a:r>
            <a:r>
              <a:rPr lang="en-US" dirty="0"/>
              <a:t>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Exam preparation: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Schedule: </a:t>
            </a:r>
            <a:r>
              <a:rPr lang="bg-BG" dirty="0"/>
              <a:t>19</a:t>
            </a:r>
            <a:r>
              <a:rPr lang="en-US" dirty="0"/>
              <a:t> </a:t>
            </a:r>
            <a:r>
              <a:rPr lang="en-US" dirty="0" smtClean="0"/>
              <a:t>September </a:t>
            </a:r>
            <a:r>
              <a:rPr lang="en-US" dirty="0"/>
              <a:t>– </a:t>
            </a:r>
            <a:r>
              <a:rPr lang="en-US" dirty="0" smtClean="0"/>
              <a:t>29 October </a:t>
            </a:r>
            <a:r>
              <a:rPr lang="en-US" dirty="0"/>
              <a:t>2017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29 October 2017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Web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371600"/>
            <a:ext cx="1981200" cy="1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966778"/>
            <a:ext cx="3242082" cy="180426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5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Web-based applications are very popular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Runs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device </a:t>
            </a:r>
            <a:r>
              <a:rPr lang="en-US" dirty="0"/>
              <a:t>with a Web browser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is currently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#1 job trend </a:t>
            </a:r>
            <a:r>
              <a:rPr lang="en-US" dirty="0"/>
              <a:t>based on the fastest growing keywords found in online job 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takes bigger chunk 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mobile application </a:t>
            </a:r>
            <a:r>
              <a:rPr lang="en-US" dirty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professional </a:t>
            </a:r>
            <a:r>
              <a:rPr lang="en-US" dirty="0"/>
              <a:t>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HTML &amp; CSS?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838015"/>
            <a:ext cx="1810669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7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712" y="14511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76025" y="4634529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369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370653"/>
                  </p:ext>
                </p:extLst>
              </p:nvPr>
            </p:nvGraphicFramePr>
            <p:xfrm>
              <a:off x="6497591" y="1157890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49EB9BED-3D2B-42CE-82C1-119E8364C41F}">
                    <psez:zmPr id="{5C33149C-4673-4692-914C-4425B404E6F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7591" y="1157890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798825"/>
                  </p:ext>
                </p:extLst>
              </p:nvPr>
            </p:nvGraphicFramePr>
            <p:xfrm>
              <a:off x="1527814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814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09574"/>
                  </p:ext>
                </p:extLst>
              </p:nvPr>
            </p:nvGraphicFramePr>
            <p:xfrm>
              <a:off x="6497592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592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295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en-US" dirty="0"/>
              <a:t>Bonuses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Teamwork – 10% bonus</a:t>
            </a:r>
            <a:endParaRPr lang="en-US" dirty="0"/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exam</a:t>
            </a:r>
          </a:p>
          <a:p>
            <a:pPr>
              <a:spcBef>
                <a:spcPts val="1800"/>
              </a:spcBef>
            </a:pPr>
            <a:r>
              <a:rPr lang="en-US" dirty="0"/>
              <a:t>4 practical problems for 6 hours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Slice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screenshot</a:t>
            </a:r>
            <a:r>
              <a:rPr lang="en-US" dirty="0"/>
              <a:t> to HTML + CSS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Implement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(from screenshot to HTML + CSS)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Create 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dirty="0"/>
              <a:t>from screenshot</a:t>
            </a:r>
            <a:br>
              <a:rPr lang="en-US" dirty="0"/>
            </a:br>
            <a:r>
              <a:rPr lang="en-US" dirty="0"/>
              <a:t>(header + menu + sidebar + footer)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Make a Web site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Fundamentals Exam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14525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371600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screenshot</a:t>
            </a:r>
            <a:r>
              <a:rPr lang="en-US" dirty="0"/>
              <a:t> +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images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texts</a:t>
            </a:r>
          </a:p>
          <a:p>
            <a:pPr lvl="1"/>
            <a:r>
              <a:rPr lang="en-US" dirty="0"/>
              <a:t>You should create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implement the page at the screenshot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Exam Problem</a:t>
            </a:r>
          </a:p>
        </p:txBody>
      </p:sp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674" y="3216419"/>
            <a:ext cx="3185865" cy="313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19" y="3862416"/>
            <a:ext cx="1872211" cy="18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852284"/>
            <a:ext cx="1864157" cy="18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5505" y="4504910"/>
            <a:ext cx="364202" cy="696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5261893" y="4584245"/>
            <a:ext cx="914400" cy="400234"/>
          </a:xfrm>
          <a:prstGeom prst="rightArrow">
            <a:avLst>
              <a:gd name="adj1" fmla="val 39496"/>
              <a:gd name="adj2" fmla="val 65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12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HTML and CSS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 </a:t>
            </a:r>
            <a:r>
              <a:rPr lang="en-US" dirty="0"/>
              <a:t>after each lesson</a:t>
            </a:r>
          </a:p>
          <a:p>
            <a:r>
              <a:rPr lang="en-US" dirty="0"/>
              <a:t>Submission are accepted through: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4996" y="2851941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Fund. Course </a:t>
            </a:r>
            <a:r>
              <a:rPr lang="en-US" dirty="0"/>
              <a:t>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905000"/>
            <a:ext cx="9358638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</a:t>
            </a:r>
            <a:r>
              <a:rPr lang="en-US" sz="2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://</a:t>
            </a:r>
            <a:r>
              <a:rPr lang="en-US" sz="2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softuni.bg/courses/web-fundamentals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https://softuni.bg/forum/categories/68/web-basics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https://www.facebook.com/groups/front.end.sept.2017/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 action="ppaction://hlinkfile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smtClean="0"/>
              <a:t>Front-End Development </a:t>
            </a:r>
            <a:r>
              <a:rPr lang="en-US" dirty="0" smtClean="0"/>
              <a:t>Slides </a:t>
            </a:r>
            <a:r>
              <a:rPr lang="en-US" dirty="0"/>
              <a:t>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8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3200" dirty="0"/>
              <a:t>W3School HTML Tutorial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2"/>
              </a:rPr>
              <a:t>http://www.w3schools.com/html/</a:t>
            </a:r>
            <a:endParaRPr lang="en-US" sz="3000" dirty="0"/>
          </a:p>
          <a:p>
            <a:pPr>
              <a:lnSpc>
                <a:spcPct val="115000"/>
              </a:lnSpc>
            </a:pPr>
            <a:r>
              <a:rPr lang="en-US" dirty="0"/>
              <a:t>Learn to Code HTML &amp; CSS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3"/>
              </a:rPr>
              <a:t>http://learn.shayhowe.com/html-css/</a:t>
            </a:r>
            <a:endParaRPr lang="en-US" dirty="0"/>
          </a:p>
          <a:p>
            <a:pPr>
              <a:lnSpc>
                <a:spcPct val="115000"/>
              </a:lnSpc>
            </a:pPr>
            <a:r>
              <a:rPr lang="en-US" dirty="0"/>
              <a:t>CSS Tricks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4"/>
              </a:rPr>
              <a:t>http://css-tricks.com</a:t>
            </a:r>
            <a:endParaRPr lang="en-US" dirty="0"/>
          </a:p>
          <a:p>
            <a:pPr>
              <a:lnSpc>
                <a:spcPct val="115000"/>
              </a:lnSpc>
            </a:pPr>
            <a:r>
              <a:rPr lang="en-US" sz="3200" noProof="1"/>
              <a:t>Codecademy</a:t>
            </a:r>
            <a:r>
              <a:rPr lang="en-US" sz="3200" dirty="0"/>
              <a:t> HTML &amp; CSS Interactive Tutorials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5"/>
              </a:rPr>
              <a:t>https://www.codecademy.com/learn/learn-html-css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&amp; CSS Tutorials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118">
            <a:off x="8364090" y="1857937"/>
            <a:ext cx="3045698" cy="26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5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a good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 / Atom / Brackets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611" y="3246260"/>
            <a:ext cx="1066800" cy="1048131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69" y="4723313"/>
            <a:ext cx="1104900" cy="1104900"/>
          </a:xfrm>
          <a:prstGeom prst="rect">
            <a:avLst/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12" y="4681948"/>
            <a:ext cx="1093207" cy="1093207"/>
          </a:xfrm>
          <a:prstGeom prst="rect">
            <a:avLst/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4" y="3191254"/>
            <a:ext cx="1044852" cy="1044852"/>
          </a:xfrm>
          <a:prstGeom prst="rect">
            <a:avLst/>
          </a:prstGeom>
        </p:spPr>
      </p:pic>
      <p:pic>
        <p:nvPicPr>
          <p:cNvPr id="11" name="Picture 10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22" y="3189472"/>
            <a:ext cx="1104919" cy="1104919"/>
          </a:xfrm>
          <a:prstGeom prst="rect">
            <a:avLst/>
          </a:prstGeom>
        </p:spPr>
      </p:pic>
      <p:pic>
        <p:nvPicPr>
          <p:cNvPr id="12" name="Picture 11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51" y="3189472"/>
            <a:ext cx="1054183" cy="1054183"/>
          </a:xfrm>
          <a:prstGeom prst="rect">
            <a:avLst/>
          </a:prstGeom>
        </p:spPr>
      </p:pic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4724400"/>
            <a:ext cx="944884" cy="944884"/>
          </a:xfrm>
          <a:prstGeom prst="rect">
            <a:avLst/>
          </a:prstGeom>
        </p:spPr>
      </p:pic>
      <p:pic>
        <p:nvPicPr>
          <p:cNvPr id="15" name="Picture 14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23" y="458724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"Web Fundamentals"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HTML, tags, tables, forms, semantic HTML,</a:t>
            </a:r>
            <a:br>
              <a:rPr lang="en-US" sz="3000" dirty="0"/>
            </a:br>
            <a:r>
              <a:rPr lang="en-US" sz="3000" dirty="0"/>
              <a:t>CSS, styles, positioning, layout, responsive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4 practical problems for 6 hours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235036" y="4419600"/>
            <a:ext cx="3544199" cy="1872299"/>
            <a:chOff x="998778" y="2709000"/>
            <a:chExt cx="7687634" cy="351073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PHP 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 action="ppaction://hlinkfile"/>
              </a:rPr>
              <a:t>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947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56053" y="5055065"/>
            <a:ext cx="8552610" cy="626701"/>
          </a:xfrm>
        </p:spPr>
        <p:txBody>
          <a:bodyPr/>
          <a:lstStyle/>
          <a:p>
            <a:r>
              <a:rPr lang="en-US" sz="4000" dirty="0" smtClean="0"/>
              <a:t>Front-End Development @ </a:t>
            </a:r>
            <a:r>
              <a:rPr lang="en-US" sz="4000" dirty="0"/>
              <a:t>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681766"/>
            <a:ext cx="10605148" cy="719034"/>
          </a:xfrm>
        </p:spPr>
        <p:txBody>
          <a:bodyPr/>
          <a:lstStyle/>
          <a:p>
            <a:r>
              <a:rPr lang="en-US" dirty="0" smtClean="0"/>
              <a:t>3 </a:t>
            </a:r>
            <a:r>
              <a:rPr lang="en-US" dirty="0"/>
              <a:t>Months Web </a:t>
            </a:r>
            <a:r>
              <a:rPr lang="en-US" dirty="0" smtClean="0"/>
              <a:t>Front-End 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219200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months </a:t>
            </a:r>
            <a:r>
              <a:rPr lang="en-US" dirty="0"/>
              <a:t>intensive front-end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Fundamentals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+ CSS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HTML, document structure, CSS, selectors, rules, presentation and positioning, landing pages, forms, responsive design, transitions, animations, practical exam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 for Front-End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Bootstrap, CSS Preprocessors, Arrays, Objects, Maps, Sets, JSON, JQuery, DOM, Events, Ajax, Requests, HTTP, practical exam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Basics: Module Goals</a:t>
            </a:r>
          </a:p>
        </p:txBody>
      </p:sp>
    </p:spTree>
    <p:extLst>
      <p:ext uri="{BB962C8B-B14F-4D97-AF65-F5344CB8AC3E}">
        <p14:creationId xmlns:p14="http://schemas.microsoft.com/office/powerpoint/2010/main" val="22252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789612" y="2859896"/>
            <a:ext cx="3962899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prstClr val="black"/>
                </a:solidFill>
              </a:rPr>
              <a:t>JavaScript for Front-End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</a:t>
            </a:r>
            <a:r>
              <a:rPr lang="en-US" sz="1800" dirty="0" smtClean="0">
                <a:solidFill>
                  <a:prstClr val="black"/>
                </a:solidFill>
              </a:rPr>
              <a:t>team 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en-US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 smtClean="0">
                <a:solidFill>
                  <a:prstClr val="black"/>
                </a:solidFill>
              </a:rPr>
              <a:t>31-October-2017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</a:rPr>
              <a:t>Final Exam: 03-December-2017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0412" y="2859898"/>
            <a:ext cx="4953000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Fundamentals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(HTML &amp; CSS)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 smtClean="0">
                <a:solidFill>
                  <a:prstClr val="black"/>
                </a:solidFill>
              </a:rPr>
              <a:t>19-September</a:t>
            </a:r>
            <a:r>
              <a:rPr lang="en-US" sz="1800" dirty="0" smtClean="0"/>
              <a:t>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</a:t>
            </a:r>
            <a:r>
              <a:rPr lang="en-US" sz="1800" dirty="0" smtClean="0">
                <a:solidFill>
                  <a:prstClr val="black"/>
                </a:solidFill>
              </a:rPr>
              <a:t>29-October-2017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849120" y="2859896"/>
            <a:ext cx="1497252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 smtClean="0">
                <a:solidFill>
                  <a:prstClr val="black"/>
                </a:solidFill>
              </a:rPr>
              <a:t>Front-End</a:t>
            </a:r>
            <a:r>
              <a:rPr lang="en-US" sz="2200" b="1" dirty="0">
                <a:solidFill>
                  <a:prstClr val="black"/>
                </a:solidFill>
              </a:rPr>
              <a:t/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 smtClean="0">
                <a:solidFill>
                  <a:prstClr val="black"/>
                </a:solidFill>
              </a:rPr>
              <a:t>First </a:t>
            </a:r>
            <a:r>
              <a:rPr lang="en-US" sz="1800" dirty="0">
                <a:solidFill>
                  <a:prstClr val="black"/>
                </a:solidFill>
              </a:rPr>
              <a:t>week of </a:t>
            </a:r>
            <a:r>
              <a:rPr lang="en-US" sz="1800" dirty="0" smtClean="0">
                <a:solidFill>
                  <a:prstClr val="black"/>
                </a:solidFill>
              </a:rPr>
              <a:t>January 2018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8745" y="1393777"/>
            <a:ext cx="1587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19-Sept-2017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9504205" y="1396130"/>
            <a:ext cx="158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January-2018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88815" y="2117192"/>
            <a:ext cx="11772997" cy="517957"/>
            <a:chOff x="-153988" y="1990394"/>
            <a:chExt cx="11221462" cy="517957"/>
          </a:xfrm>
        </p:grpSpPr>
        <p:cxnSp>
          <p:nvCxnSpPr>
            <p:cNvPr id="71" name="Straight Connector 70"/>
            <p:cNvCxnSpPr>
              <a:cxnSpLocks/>
            </p:cNvCxnSpPr>
            <p:nvPr/>
          </p:nvCxnSpPr>
          <p:spPr>
            <a:xfrm>
              <a:off x="-153988" y="2249541"/>
              <a:ext cx="1122146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50780" y="1990394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>
              <a:off x="118920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>
              <a:off x="183899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>
              <a:off x="3790338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11179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44013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632301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769620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8996351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1029733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6144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00881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-3853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962866" y="1393777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31-Oct-2017</a:t>
            </a:r>
            <a:endParaRPr lang="en-US" sz="2000" dirty="0"/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128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29702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718842" y="2117191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344598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90662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0470624" y="2132004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</p:cNvCxnSpPr>
          <p:nvPr/>
        </p:nvCxnSpPr>
        <p:spPr>
          <a:xfrm>
            <a:off x="11809412" y="226149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5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2597961" y="4464526"/>
            <a:ext cx="1773379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https://softuni.bg/trainings/courses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rrow: Bent 24"/>
          <p:cNvSpPr/>
          <p:nvPr/>
        </p:nvSpPr>
        <p:spPr>
          <a:xfrm>
            <a:off x="2603933" y="1538572"/>
            <a:ext cx="1767407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3982608" y="319332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Arrow: Right 39"/>
          <p:cNvSpPr/>
          <p:nvPr/>
        </p:nvSpPr>
        <p:spPr>
          <a:xfrm rot="1386174">
            <a:off x="4009261" y="397798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https://softuni.bg/curriculum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468" y="2506333"/>
            <a:ext cx="2390622" cy="2475533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 Module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7798" y="3099185"/>
            <a:ext cx="2125962" cy="806724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Fundamentals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7799" y="4019165"/>
            <a:ext cx="2125962" cy="825542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Technologies</a:t>
            </a:r>
          </a:p>
        </p:txBody>
      </p:sp>
      <p:sp>
        <p:nvSpPr>
          <p:cNvPr id="44" name="Arrow: Bent 27"/>
          <p:cNvSpPr/>
          <p:nvPr/>
        </p:nvSpPr>
        <p:spPr>
          <a:xfrm flipV="1">
            <a:off x="684919" y="2210216"/>
            <a:ext cx="723626" cy="1770151"/>
          </a:xfrm>
          <a:prstGeom prst="bentArrow">
            <a:avLst>
              <a:gd name="adj1" fmla="val 21646"/>
              <a:gd name="adj2" fmla="val 33078"/>
              <a:gd name="adj3" fmla="val 39879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57268" y="12954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57268" y="25826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29250" y="38699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57268" y="51248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42996" y="3924091"/>
            <a:ext cx="161284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41177" y="12954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46041" y="25826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0041" y="12954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70041" y="25826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29250" y="5166005"/>
            <a:ext cx="149925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5698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Arrow: Right 56"/>
          <p:cNvSpPr/>
          <p:nvPr/>
        </p:nvSpPr>
        <p:spPr>
          <a:xfrm>
            <a:off x="7222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Arrow: Right 57"/>
          <p:cNvSpPr/>
          <p:nvPr/>
        </p:nvSpPr>
        <p:spPr>
          <a:xfrm>
            <a:off x="5698077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Arrow: Right 58"/>
          <p:cNvSpPr/>
          <p:nvPr/>
        </p:nvSpPr>
        <p:spPr>
          <a:xfrm>
            <a:off x="7212272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Arrow: Right 59"/>
          <p:cNvSpPr/>
          <p:nvPr/>
        </p:nvSpPr>
        <p:spPr>
          <a:xfrm>
            <a:off x="6185204" y="42139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Arrow: Right 60"/>
          <p:cNvSpPr/>
          <p:nvPr/>
        </p:nvSpPr>
        <p:spPr>
          <a:xfrm>
            <a:off x="6185204" y="54715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42996" y="51248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8423204" y="54687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rrow: Right 32"/>
          <p:cNvSpPr/>
          <p:nvPr/>
        </p:nvSpPr>
        <p:spPr>
          <a:xfrm>
            <a:off x="8413476" y="41974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66996" y="38699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270241" y="12954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88222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270241" y="25899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8822277" y="29330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18041" y="1290105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Arrow: Right 41"/>
          <p:cNvSpPr/>
          <p:nvPr/>
        </p:nvSpPr>
        <p:spPr>
          <a:xfrm>
            <a:off x="10297554" y="163921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718041" y="2589966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</a:p>
        </p:txBody>
      </p:sp>
      <p:sp>
        <p:nvSpPr>
          <p:cNvPr id="71" name="Arrow: Right 70"/>
          <p:cNvSpPr/>
          <p:nvPr/>
        </p:nvSpPr>
        <p:spPr>
          <a:xfrm>
            <a:off x="10297554" y="29204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468" y="1219200"/>
            <a:ext cx="2255493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52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7" grpId="0" animBg="1"/>
      <p:bldP spid="6" grpId="0" animBg="1"/>
      <p:bldP spid="38" grpId="0" animBg="1"/>
      <p:bldP spid="44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1" grpId="0" animBg="1"/>
      <p:bldP spid="42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86475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Web Fundamentals (HTML + CSS)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4" y="200539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09" y="1974486"/>
            <a:ext cx="1518831" cy="1759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95" y="1053918"/>
            <a:ext cx="3657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256</TotalTime>
  <Words>1141</Words>
  <Application>Microsoft Office PowerPoint</Application>
  <PresentationFormat>Custom</PresentationFormat>
  <Paragraphs>276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Web Fundamentals (HTML and CSS)</vt:lpstr>
      <vt:lpstr>Table of Contents</vt:lpstr>
      <vt:lpstr>Have a Question?</vt:lpstr>
      <vt:lpstr>SoftUni Diamond Partners</vt:lpstr>
      <vt:lpstr>Front-End Development @ SoftUni</vt:lpstr>
      <vt:lpstr>Web Basics: Module Goals</vt:lpstr>
      <vt:lpstr>Web Basics Module at SoftUni – Timeline</vt:lpstr>
      <vt:lpstr>Professions @ SoftUni</vt:lpstr>
      <vt:lpstr>Web Fundamentals (HTML + CSS)</vt:lpstr>
      <vt:lpstr>Web Fundamentals – Course Topics</vt:lpstr>
      <vt:lpstr>Web Fundamentals – Course Topics (2)</vt:lpstr>
      <vt:lpstr>The Trainers Team</vt:lpstr>
      <vt:lpstr>Trainers Team</vt:lpstr>
      <vt:lpstr>Trainers Team</vt:lpstr>
      <vt:lpstr>Web Fundamentals: More Details </vt:lpstr>
      <vt:lpstr>Training Duration – Web Fundamentals</vt:lpstr>
      <vt:lpstr>Why HTML &amp; CSS?</vt:lpstr>
      <vt:lpstr>Why English?</vt:lpstr>
      <vt:lpstr>Learn to Search in Internet &amp; Find Solutions!</vt:lpstr>
      <vt:lpstr>Evaluation</vt:lpstr>
      <vt:lpstr>Scoring System for the Course</vt:lpstr>
      <vt:lpstr>Web Fundamentals Exam</vt:lpstr>
      <vt:lpstr>Sample Exam Problem</vt:lpstr>
      <vt:lpstr>Homework Assignments</vt:lpstr>
      <vt:lpstr>Resources</vt:lpstr>
      <vt:lpstr>Web Fund. Course Web Site, Forum and FB Group</vt:lpstr>
      <vt:lpstr>The Front-End Development Slides and Videos</vt:lpstr>
      <vt:lpstr>HTML &amp; CSS Tutorials</vt:lpstr>
      <vt:lpstr>Software University Learning System (SULS)</vt:lpstr>
      <vt:lpstr>Recommended Software</vt:lpstr>
      <vt:lpstr>Summary</vt:lpstr>
      <vt:lpstr>PHP Web Development Basics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Ivo Jelev</cp:lastModifiedBy>
  <cp:revision>87</cp:revision>
  <dcterms:created xsi:type="dcterms:W3CDTF">2014-01-02T17:00:34Z</dcterms:created>
  <dcterms:modified xsi:type="dcterms:W3CDTF">2017-09-19T10:15:31Z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